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6" r:id="rId3"/>
    <p:sldId id="272" r:id="rId4"/>
    <p:sldId id="273" r:id="rId5"/>
    <p:sldId id="274" r:id="rId6"/>
    <p:sldId id="27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4/4/2023</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4612267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38006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9107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5509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82544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006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3040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6463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09239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369636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4/4/2023</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189231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4/4/2023</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289170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liveagent.com/customer-support-glossary/live-chat-agents/#:~:text=sky"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hyperlink" Target="https://www.liveagent.com/academy/customer-service-soft-skills/#:~:text=unique+skills"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hyperlink" Target="https://www.liveagent.com/customer-support-glossary/customer-relationship/#:~:text=building+customer+relationships"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3"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B55D1B37-1268-0A12-1BC8-B3AFBE2A16E8}"/>
              </a:ext>
            </a:extLst>
          </p:cNvPr>
          <p:cNvSpPr txBox="1"/>
          <p:nvPr/>
        </p:nvSpPr>
        <p:spPr>
          <a:xfrm>
            <a:off x="1339458" y="875109"/>
            <a:ext cx="9519029" cy="2308324"/>
          </a:xfrm>
          <a:prstGeom prst="rect">
            <a:avLst/>
          </a:prstGeom>
          <a:noFill/>
        </p:spPr>
        <p:txBody>
          <a:bodyPr wrap="square">
            <a:spAutoFit/>
          </a:bodyPr>
          <a:lstStyle/>
          <a:p>
            <a:pPr algn="l"/>
            <a:r>
              <a:rPr lang="en-US" b="1" i="0" dirty="0">
                <a:effectLst/>
                <a:latin typeface="Poppins" panose="020B0502040504020204" pitchFamily="34" charset="0"/>
              </a:rPr>
              <a:t>What is Customer Interaction?</a:t>
            </a:r>
          </a:p>
          <a:p>
            <a:pPr algn="l"/>
            <a:r>
              <a:rPr lang="en-US" b="0" i="0" dirty="0">
                <a:solidFill>
                  <a:srgbClr val="000000"/>
                </a:solidFill>
                <a:effectLst/>
                <a:latin typeface="Open Sans" panose="020B0606030504020204" pitchFamily="34" charset="0"/>
              </a:rPr>
              <a:t>Every business lies at the mercy of its customers. The market is competitive, and the expectations of customers have </a:t>
            </a:r>
            <a:r>
              <a:rPr lang="en-US" b="0" i="0" u="sng" dirty="0">
                <a:solidFill>
                  <a:srgbClr val="000000"/>
                </a:solidFill>
                <a:effectLst/>
                <a:latin typeface="Open Sans" panose="020B0606030504020204" pitchFamily="34" charset="0"/>
                <a:hlinkClick r:id="rId2" tooltip="live chat agents are employees that answer customer questions and queries through live chat. Live Chat is a function of help desk software. It is used in a lot of businesses to provide real-time answers to customer inquiries. An agent is expected to respond to customer queries in under three minutes."/>
              </a:rPr>
              <a:t>sky</a:t>
            </a:r>
            <a:r>
              <a:rPr lang="en-US" b="0" i="0" dirty="0">
                <a:solidFill>
                  <a:srgbClr val="000000"/>
                </a:solidFill>
                <a:effectLst/>
                <a:latin typeface="Open Sans" panose="020B0606030504020204" pitchFamily="34" charset="0"/>
              </a:rPr>
              <a:t>-rocketed. Offering a good product or service simply isn’t enough. However, developing good relations with your customers can play a pivotal role in determining the position of your brand in the market. One thing to keep in mind while we discuss the significance of customer interactions is that customer experience is not a one-time thing. It’s an ongoing process of strengthening your relationships with your customers.</a:t>
            </a:r>
          </a:p>
        </p:txBody>
      </p:sp>
      <p:sp>
        <p:nvSpPr>
          <p:cNvPr id="7" name="TextBox 6">
            <a:extLst>
              <a:ext uri="{FF2B5EF4-FFF2-40B4-BE49-F238E27FC236}">
                <a16:creationId xmlns:a16="http://schemas.microsoft.com/office/drawing/2014/main" id="{9569A161-990C-4B3C-995C-3BAE93CC2404}"/>
              </a:ext>
            </a:extLst>
          </p:cNvPr>
          <p:cNvSpPr txBox="1"/>
          <p:nvPr/>
        </p:nvSpPr>
        <p:spPr>
          <a:xfrm>
            <a:off x="1135558" y="3366536"/>
            <a:ext cx="9722924" cy="2031325"/>
          </a:xfrm>
          <a:prstGeom prst="rect">
            <a:avLst/>
          </a:prstGeom>
          <a:noFill/>
        </p:spPr>
        <p:txBody>
          <a:bodyPr wrap="square">
            <a:spAutoFit/>
          </a:bodyPr>
          <a:lstStyle/>
          <a:p>
            <a:pPr algn="l"/>
            <a:r>
              <a:rPr lang="en-US" b="1" i="0" dirty="0">
                <a:effectLst/>
                <a:latin typeface="Poppins" pitchFamily="2" charset="0"/>
              </a:rPr>
              <a:t>What is customer interaction?</a:t>
            </a:r>
          </a:p>
          <a:p>
            <a:pPr algn="l"/>
            <a:r>
              <a:rPr lang="en-US" b="0" i="0" dirty="0">
                <a:effectLst/>
                <a:latin typeface="Open Sans" panose="020B0606030504020204" pitchFamily="34" charset="0"/>
              </a:rPr>
              <a:t>It is essential to understand what customer interaction is before we get into details of how it can be beneficial for your business. Customer interaction is defined as addressing the demands of your customers and ensuring it through the supply of your product or service. Companies often hire representatives who are trained to provide such customer interactions. Overall, understanding your customers better can give you a competitive advantage in the market.</a:t>
            </a:r>
          </a:p>
        </p:txBody>
      </p:sp>
    </p:spTree>
    <p:extLst>
      <p:ext uri="{BB962C8B-B14F-4D97-AF65-F5344CB8AC3E}">
        <p14:creationId xmlns:p14="http://schemas.microsoft.com/office/powerpoint/2010/main" val="87830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0EBB55-3F8B-7D65-9150-7E883F25C0B9}"/>
              </a:ext>
            </a:extLst>
          </p:cNvPr>
          <p:cNvSpPr>
            <a:spLocks noGrp="1"/>
          </p:cNvSpPr>
          <p:nvPr>
            <p:ph type="title"/>
          </p:nvPr>
        </p:nvSpPr>
        <p:spPr/>
        <p:txBody>
          <a:bodyPr>
            <a:normAutofit fontScale="90000"/>
          </a:bodyPr>
          <a:lstStyle/>
          <a:p>
            <a:r>
              <a:rPr lang="en-US" b="1" i="0">
                <a:effectLst/>
                <a:latin typeface="Poppins" pitchFamily="2" charset="0"/>
              </a:rPr>
              <a:t>How can you improve customer interactions?</a:t>
            </a:r>
          </a:p>
        </p:txBody>
      </p:sp>
      <p:sp>
        <p:nvSpPr>
          <p:cNvPr id="15" name="Content Placeholder 14">
            <a:extLst>
              <a:ext uri="{FF2B5EF4-FFF2-40B4-BE49-F238E27FC236}">
                <a16:creationId xmlns:a16="http://schemas.microsoft.com/office/drawing/2014/main" id="{2A56B539-8712-8370-4490-030C76FC0A2F}"/>
              </a:ext>
            </a:extLst>
          </p:cNvPr>
          <p:cNvSpPr>
            <a:spLocks noGrp="1"/>
          </p:cNvSpPr>
          <p:nvPr>
            <p:ph idx="1"/>
          </p:nvPr>
        </p:nvSpPr>
        <p:spPr>
          <a:xfrm>
            <a:off x="5187696" y="758952"/>
            <a:ext cx="6245352" cy="4754880"/>
          </a:xfrm>
        </p:spPr>
        <p:txBody>
          <a:bodyPr/>
          <a:lstStyle/>
          <a:p>
            <a:r>
              <a:rPr lang="en-US" b="1" i="0" dirty="0">
                <a:effectLst/>
                <a:latin typeface="Poppins" pitchFamily="2" charset="0"/>
              </a:rPr>
              <a:t>You can improve customer interactions by:</a:t>
            </a:r>
          </a:p>
          <a:p>
            <a:r>
              <a:rPr lang="en-US" b="0" i="0" dirty="0">
                <a:effectLst/>
                <a:latin typeface="Open Sans" panose="020B0606030504020204" pitchFamily="34" charset="0"/>
              </a:rPr>
              <a:t>strengthening your communication skills</a:t>
            </a:r>
          </a:p>
          <a:p>
            <a:r>
              <a:rPr lang="en-US" b="0" i="0" dirty="0">
                <a:effectLst/>
                <a:latin typeface="Open Sans" panose="020B0606030504020204" pitchFamily="34" charset="0"/>
              </a:rPr>
              <a:t>being available on multiple communication channels that your customers use</a:t>
            </a:r>
          </a:p>
          <a:p>
            <a:r>
              <a:rPr lang="en-US" b="0" i="0" dirty="0">
                <a:effectLst/>
                <a:latin typeface="Open Sans" panose="020B0606030504020204" pitchFamily="34" charset="0"/>
              </a:rPr>
              <a:t>making a list of all </a:t>
            </a:r>
            <a:r>
              <a:rPr lang="en-US" b="0" i="0" dirty="0" err="1">
                <a:effectLst/>
                <a:latin typeface="Open Sans" panose="020B0606030504020204" pitchFamily="34" charset="0"/>
              </a:rPr>
              <a:t>touchpoints</a:t>
            </a:r>
            <a:r>
              <a:rPr lang="en-US" b="0" i="0" dirty="0">
                <a:effectLst/>
                <a:latin typeface="Open Sans" panose="020B0606030504020204" pitchFamily="34" charset="0"/>
              </a:rPr>
              <a:t> and analyzing the sites your customer visited, so your brand is accessible on these sites</a:t>
            </a:r>
          </a:p>
          <a:p>
            <a:r>
              <a:rPr lang="en-US" b="0" i="0">
                <a:effectLst/>
                <a:latin typeface="Open Sans" panose="020B0606030504020204" pitchFamily="34" charset="0"/>
              </a:rPr>
              <a:t>taking feedback seriously and improving your service per your customer’s requests</a:t>
            </a:r>
          </a:p>
          <a:p>
            <a:endParaRPr lang="en-US"/>
          </a:p>
        </p:txBody>
      </p:sp>
    </p:spTree>
    <p:extLst>
      <p:ext uri="{BB962C8B-B14F-4D97-AF65-F5344CB8AC3E}">
        <p14:creationId xmlns:p14="http://schemas.microsoft.com/office/powerpoint/2010/main" val="54905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74DC4-BD55-CC85-9A67-E65FEC86B2F6}"/>
              </a:ext>
            </a:extLst>
          </p:cNvPr>
          <p:cNvSpPr>
            <a:spLocks noGrp="1"/>
          </p:cNvSpPr>
          <p:nvPr>
            <p:ph type="title"/>
          </p:nvPr>
        </p:nvSpPr>
        <p:spPr/>
        <p:txBody>
          <a:bodyPr>
            <a:normAutofit fontScale="90000"/>
          </a:bodyPr>
          <a:lstStyle/>
          <a:p>
            <a:r>
              <a:rPr lang="en-US" b="1" i="0" dirty="0">
                <a:effectLst/>
                <a:latin typeface="Poppins" pitchFamily="2" charset="0"/>
              </a:rPr>
              <a:t>Customer interaction skills and etiquette</a:t>
            </a:r>
            <a:br>
              <a:rPr lang="en-US" b="1" i="0" dirty="0">
                <a:effectLst/>
                <a:latin typeface="Poppins" pitchFamily="2" charset="0"/>
              </a:rPr>
            </a:br>
            <a:endParaRPr lang="en-US" dirty="0"/>
          </a:p>
        </p:txBody>
      </p:sp>
      <p:sp>
        <p:nvSpPr>
          <p:cNvPr id="3" name="Content Placeholder 2">
            <a:extLst>
              <a:ext uri="{FF2B5EF4-FFF2-40B4-BE49-F238E27FC236}">
                <a16:creationId xmlns:a16="http://schemas.microsoft.com/office/drawing/2014/main" id="{4B5E1C8A-DF1F-2524-1C38-560615D3F9E1}"/>
              </a:ext>
            </a:extLst>
          </p:cNvPr>
          <p:cNvSpPr>
            <a:spLocks noGrp="1"/>
          </p:cNvSpPr>
          <p:nvPr>
            <p:ph idx="1"/>
          </p:nvPr>
        </p:nvSpPr>
        <p:spPr>
          <a:xfrm>
            <a:off x="5187696" y="758952"/>
            <a:ext cx="6245352" cy="4754880"/>
          </a:xfrm>
        </p:spPr>
        <p:txBody>
          <a:bodyPr>
            <a:normAutofit fontScale="70000" lnSpcReduction="20000"/>
          </a:bodyPr>
          <a:lstStyle/>
          <a:p>
            <a:r>
              <a:rPr lang="en-US" b="0" i="0">
                <a:effectLst/>
                <a:latin typeface="Open Sans" panose="020B0606030504020204" pitchFamily="34" charset="0"/>
              </a:rPr>
              <a:t>Customer service representatives are taught a set of </a:t>
            </a:r>
            <a:r>
              <a:rPr lang="en-US" b="0" i="0" u="sng">
                <a:effectLst/>
                <a:latin typeface="Open Sans" panose="020B0606030504020204" pitchFamily="34" charset="0"/>
                <a:hlinkClick r:id="rId2" tooltip="LiveAgent is an omnichannel customer service platform. LiveAgent has a help desk, ticketing system, live chat and a knowledge base. Live agent is trusted by the best 4.8/5 5/5 Academy customer service experts."/>
              </a:rPr>
              <a:t>unique skills</a:t>
            </a:r>
            <a:r>
              <a:rPr lang="en-US" b="0" i="0">
                <a:effectLst/>
                <a:latin typeface="Open Sans" panose="020B0606030504020204" pitchFamily="34" charset="0"/>
              </a:rPr>
              <a:t> that are needed to communicate with customers effectively. You may have come across terms such as; New customer, Returning customer, Loyal customer. These terms are a part of a customer interaction cycle.</a:t>
            </a:r>
          </a:p>
          <a:p>
            <a:r>
              <a:rPr lang="en-US" b="1" i="0">
                <a:effectLst/>
                <a:latin typeface="Poppins" pitchFamily="2" charset="0"/>
              </a:rPr>
              <a:t>1. Show gratitude</a:t>
            </a:r>
          </a:p>
          <a:p>
            <a:r>
              <a:rPr lang="en-US" b="0" i="0">
                <a:effectLst/>
                <a:latin typeface="Open Sans" panose="020B0606030504020204" pitchFamily="34" charset="0"/>
              </a:rPr>
              <a:t>The key to every relationship is showing appreciation. Especially in business, you have to make your customers feel special. Many businesses train their security guards and staff. For instance; to greet the customers nicely when they enter their stores and thank them when they leave. Not necessarily every customer will buy something from you. However, greeting them will make them remember the experience. A useful trick for memorable experiences is to create a brand association. For instance; by using clever slogans.</a:t>
            </a:r>
          </a:p>
          <a:p>
            <a:r>
              <a:rPr lang="en-US" b="0" i="0">
                <a:effectLst/>
                <a:latin typeface="Open Sans" panose="020B0606030504020204" pitchFamily="34" charset="0"/>
              </a:rPr>
              <a:t>For example, consider that the name of your business is Peace Star. You could greet your customers by saying something along the lines of: “I hope you’re having a peaceful day!”</a:t>
            </a:r>
          </a:p>
          <a:p>
            <a:r>
              <a:rPr lang="en-US" b="0" i="0">
                <a:effectLst/>
                <a:latin typeface="Open Sans" panose="020B0606030504020204" pitchFamily="34" charset="0"/>
              </a:rPr>
              <a:t>By using this tactic, you’re using situational advantage. Not only will the customers be pleased with the gesture, but they are also more likely to remember your brand. The customer experience will definitely last longer.</a:t>
            </a:r>
          </a:p>
        </p:txBody>
      </p:sp>
    </p:spTree>
    <p:extLst>
      <p:ext uri="{BB962C8B-B14F-4D97-AF65-F5344CB8AC3E}">
        <p14:creationId xmlns:p14="http://schemas.microsoft.com/office/powerpoint/2010/main" val="1174482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9DBB-6C71-8211-D9FD-FEB1D23DDF21}"/>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CB58A33D-407F-64AF-2130-B2D66EDAF85C}"/>
              </a:ext>
            </a:extLst>
          </p:cNvPr>
          <p:cNvSpPr>
            <a:spLocks noGrp="1"/>
          </p:cNvSpPr>
          <p:nvPr>
            <p:ph idx="1"/>
          </p:nvPr>
        </p:nvSpPr>
        <p:spPr>
          <a:xfrm>
            <a:off x="5187696" y="758952"/>
            <a:ext cx="6245352" cy="4754880"/>
          </a:xfrm>
        </p:spPr>
        <p:txBody>
          <a:bodyPr>
            <a:normAutofit lnSpcReduction="10000"/>
          </a:bodyPr>
          <a:lstStyle/>
          <a:p>
            <a:r>
              <a:rPr lang="en-US" b="1" i="0">
                <a:effectLst/>
                <a:latin typeface="Poppins" pitchFamily="2" charset="0"/>
              </a:rPr>
              <a:t>2. Show empathy</a:t>
            </a:r>
          </a:p>
          <a:p>
            <a:r>
              <a:rPr lang="en-US" b="0" i="0">
                <a:effectLst/>
                <a:latin typeface="Open Sans" panose="020B0606030504020204" pitchFamily="34" charset="0"/>
              </a:rPr>
              <a:t>Show your customers that they are valuable to you. Then watch the magic happen! Most companies adopt this strategy when addressing customer complaints and issues. The best way to address these concerns is by being apologetic and reiterating. Basically, to show that their complaints are being taken seriously. Another way to do this is to request a customer satisfaction review. Therefore, after each interaction with your customers, the customer is able to leave a review. This option makes them feel heard and satisfied with the fact that their concerns are being taken into consideration.</a:t>
            </a:r>
          </a:p>
        </p:txBody>
      </p:sp>
    </p:spTree>
    <p:extLst>
      <p:ext uri="{BB962C8B-B14F-4D97-AF65-F5344CB8AC3E}">
        <p14:creationId xmlns:p14="http://schemas.microsoft.com/office/powerpoint/2010/main" val="2610451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208E-172F-A6F4-2E79-36E64E524A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0DBC2A-031C-ACA8-97F0-DB5277266C0F}"/>
              </a:ext>
            </a:extLst>
          </p:cNvPr>
          <p:cNvSpPr>
            <a:spLocks noGrp="1"/>
          </p:cNvSpPr>
          <p:nvPr>
            <p:ph idx="1"/>
          </p:nvPr>
        </p:nvSpPr>
        <p:spPr>
          <a:xfrm>
            <a:off x="5187696" y="758952"/>
            <a:ext cx="6245352" cy="4754880"/>
          </a:xfrm>
        </p:spPr>
        <p:txBody>
          <a:bodyPr/>
          <a:lstStyle/>
          <a:p>
            <a:r>
              <a:rPr lang="en-US" b="1" i="0">
                <a:effectLst/>
                <a:latin typeface="Poppins" pitchFamily="2" charset="0"/>
              </a:rPr>
              <a:t>3. Be creative</a:t>
            </a:r>
          </a:p>
          <a:p>
            <a:r>
              <a:rPr lang="en-US" b="0" i="0">
                <a:effectLst/>
                <a:latin typeface="Open Sans" panose="020B0606030504020204" pitchFamily="34" charset="0"/>
              </a:rPr>
              <a:t>The innovation of technology has brought in new ways of interacting with customers. Consider introducing; discount codes, exclusive deals, gift cards, shout outs on social media or sending thank you e-mails and messages. </a:t>
            </a:r>
          </a:p>
        </p:txBody>
      </p:sp>
      <p:pic>
        <p:nvPicPr>
          <p:cNvPr id="7" name="Picture 6">
            <a:extLst>
              <a:ext uri="{FF2B5EF4-FFF2-40B4-BE49-F238E27FC236}">
                <a16:creationId xmlns:a16="http://schemas.microsoft.com/office/drawing/2014/main" id="{8AFEEC51-630C-04A3-C4F3-1E5E80F1BDEF}"/>
              </a:ext>
            </a:extLst>
          </p:cNvPr>
          <p:cNvPicPr>
            <a:picLocks noChangeAspect="1"/>
          </p:cNvPicPr>
          <p:nvPr/>
        </p:nvPicPr>
        <p:blipFill>
          <a:blip r:embed="rId2"/>
          <a:stretch>
            <a:fillRect/>
          </a:stretch>
        </p:blipFill>
        <p:spPr>
          <a:xfrm>
            <a:off x="5187696" y="3029236"/>
            <a:ext cx="6098976" cy="2631272"/>
          </a:xfrm>
          <a:prstGeom prst="rect">
            <a:avLst/>
          </a:prstGeom>
        </p:spPr>
      </p:pic>
    </p:spTree>
    <p:extLst>
      <p:ext uri="{BB962C8B-B14F-4D97-AF65-F5344CB8AC3E}">
        <p14:creationId xmlns:p14="http://schemas.microsoft.com/office/powerpoint/2010/main" val="168858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AFAB-B7B7-69AD-6380-3D25321E797D}"/>
              </a:ext>
            </a:extLst>
          </p:cNvPr>
          <p:cNvSpPr>
            <a:spLocks noGrp="1"/>
          </p:cNvSpPr>
          <p:nvPr>
            <p:ph type="title"/>
          </p:nvPr>
        </p:nvSpPr>
        <p:spPr/>
        <p:txBody>
          <a:bodyPr>
            <a:normAutofit fontScale="90000"/>
          </a:bodyPr>
          <a:lstStyle/>
          <a:p>
            <a:r>
              <a:rPr lang="en-US" b="1" i="0" dirty="0">
                <a:effectLst/>
                <a:latin typeface="Poppins" pitchFamily="2" charset="0"/>
              </a:rPr>
              <a:t>Customer interaction process &amp; map</a:t>
            </a:r>
            <a:br>
              <a:rPr lang="en-US" b="1" i="0" dirty="0">
                <a:effectLst/>
                <a:latin typeface="Poppins" pitchFamily="2" charset="0"/>
              </a:rPr>
            </a:br>
            <a:endParaRPr lang="en-US" dirty="0"/>
          </a:p>
        </p:txBody>
      </p:sp>
      <p:sp>
        <p:nvSpPr>
          <p:cNvPr id="7" name="Content Placeholder 6">
            <a:extLst>
              <a:ext uri="{FF2B5EF4-FFF2-40B4-BE49-F238E27FC236}">
                <a16:creationId xmlns:a16="http://schemas.microsoft.com/office/drawing/2014/main" id="{CACBC5BC-DF59-832F-DF57-C390EA63D370}"/>
              </a:ext>
            </a:extLst>
          </p:cNvPr>
          <p:cNvSpPr>
            <a:spLocks noGrp="1"/>
          </p:cNvSpPr>
          <p:nvPr>
            <p:ph idx="1"/>
          </p:nvPr>
        </p:nvSpPr>
        <p:spPr>
          <a:xfrm>
            <a:off x="5187696" y="758952"/>
            <a:ext cx="6245352" cy="4754880"/>
          </a:xfrm>
        </p:spPr>
        <p:txBody>
          <a:bodyPr/>
          <a:lstStyle/>
          <a:p>
            <a:r>
              <a:rPr lang="en-US" b="0" i="0">
                <a:effectLst/>
                <a:latin typeface="Open Sans" panose="020B0606030504020204" pitchFamily="34" charset="0"/>
              </a:rPr>
              <a:t>The cycle of </a:t>
            </a:r>
            <a:r>
              <a:rPr lang="en-US" b="0" i="0" u="sng">
                <a:effectLst/>
                <a:latin typeface="Open Sans" panose="020B0606030504020204" pitchFamily="34" charset="0"/>
                <a:hlinkClick r:id="rId2" tooltip="LiveAgent is an omnichannel customer service platform. LiveAgent has a built-in call center, live chat, and self-service options. The software can be used to share customer data with different departments."/>
              </a:rPr>
              <a:t>building customer relationships</a:t>
            </a:r>
            <a:r>
              <a:rPr lang="en-US" b="0" i="0">
                <a:effectLst/>
                <a:latin typeface="Open Sans" panose="020B0606030504020204" pitchFamily="34" charset="0"/>
              </a:rPr>
              <a:t> is a one-end or two-end process. To help you understand the process of customer interactions better, check out the map below. It explains each step from the first customer interaction to developing a bond.</a:t>
            </a:r>
          </a:p>
          <a:p>
            <a:br>
              <a:rPr lang="en-US"/>
            </a:br>
            <a:endParaRPr lang="en-US"/>
          </a:p>
        </p:txBody>
      </p:sp>
      <p:pic>
        <p:nvPicPr>
          <p:cNvPr id="8" name="Picture 7">
            <a:extLst>
              <a:ext uri="{FF2B5EF4-FFF2-40B4-BE49-F238E27FC236}">
                <a16:creationId xmlns:a16="http://schemas.microsoft.com/office/drawing/2014/main" id="{2A64601D-DA44-CE86-34B4-9C5BA50F468E}"/>
              </a:ext>
            </a:extLst>
          </p:cNvPr>
          <p:cNvPicPr>
            <a:picLocks noChangeAspect="1"/>
          </p:cNvPicPr>
          <p:nvPr/>
        </p:nvPicPr>
        <p:blipFill>
          <a:blip r:embed="rId3"/>
          <a:stretch>
            <a:fillRect/>
          </a:stretch>
        </p:blipFill>
        <p:spPr>
          <a:xfrm>
            <a:off x="5661422" y="3428999"/>
            <a:ext cx="5624169" cy="3089673"/>
          </a:xfrm>
          <a:prstGeom prst="rect">
            <a:avLst/>
          </a:prstGeom>
        </p:spPr>
      </p:pic>
    </p:spTree>
    <p:extLst>
      <p:ext uri="{BB962C8B-B14F-4D97-AF65-F5344CB8AC3E}">
        <p14:creationId xmlns:p14="http://schemas.microsoft.com/office/powerpoint/2010/main" val="4001904942"/>
      </p:ext>
    </p:extLst>
  </p:cSld>
  <p:clrMapOvr>
    <a:masterClrMapping/>
  </p:clrMapOvr>
</p:sld>
</file>

<file path=ppt/theme/theme1.xml><?xml version="1.0" encoding="utf-8"?>
<a:theme xmlns:a="http://schemas.openxmlformats.org/drawingml/2006/main" name="HeadlinesVTI">
  <a:themeElements>
    <a:clrScheme name="AnalogousFromDarkSeedLeftStep">
      <a:dk1>
        <a:srgbClr val="000000"/>
      </a:dk1>
      <a:lt1>
        <a:srgbClr val="FFFFFF"/>
      </a:lt1>
      <a:dk2>
        <a:srgbClr val="1C2732"/>
      </a:dk2>
      <a:lt2>
        <a:srgbClr val="F0F3F1"/>
      </a:lt2>
      <a:accent1>
        <a:srgbClr val="E729D4"/>
      </a:accent1>
      <a:accent2>
        <a:srgbClr val="9817D5"/>
      </a:accent2>
      <a:accent3>
        <a:srgbClr val="5B29E7"/>
      </a:accent3>
      <a:accent4>
        <a:srgbClr val="2742D8"/>
      </a:accent4>
      <a:accent5>
        <a:srgbClr val="2995E7"/>
      </a:accent5>
      <a:accent6>
        <a:srgbClr val="15BFC1"/>
      </a:accent6>
      <a:hlink>
        <a:srgbClr val="3F73BF"/>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HeadlinesVTI</vt:lpstr>
      <vt:lpstr>PowerPoint Presentation</vt:lpstr>
      <vt:lpstr>How can you improve customer interactions?</vt:lpstr>
      <vt:lpstr>Customer interaction skills and etiquette </vt:lpstr>
      <vt:lpstr>PowerPoint Presentation</vt:lpstr>
      <vt:lpstr>PowerPoint Presentation</vt:lpstr>
      <vt:lpstr>Customer interaction process &amp; map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Customers interact with service operations</dc:title>
  <dc:creator>jkg415683@gmail.com</dc:creator>
  <cp:lastModifiedBy>919113138015</cp:lastModifiedBy>
  <cp:revision>9</cp:revision>
  <dcterms:created xsi:type="dcterms:W3CDTF">2023-03-14T05:23:53Z</dcterms:created>
  <dcterms:modified xsi:type="dcterms:W3CDTF">2023-04-04T13:46:09Z</dcterms:modified>
</cp:coreProperties>
</file>